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79" r:id="rId5"/>
    <p:sldId id="6023" r:id="rId6"/>
    <p:sldId id="6005" r:id="rId7"/>
    <p:sldId id="6009" r:id="rId8"/>
    <p:sldId id="6036" r:id="rId9"/>
    <p:sldId id="6035" r:id="rId10"/>
    <p:sldId id="307" r:id="rId11"/>
    <p:sldId id="6025" r:id="rId12"/>
    <p:sldId id="6007" r:id="rId13"/>
    <p:sldId id="6043" r:id="rId14"/>
    <p:sldId id="351" r:id="rId15"/>
    <p:sldId id="6011" r:id="rId16"/>
    <p:sldId id="6024" r:id="rId17"/>
    <p:sldId id="6012" r:id="rId18"/>
    <p:sldId id="6016" r:id="rId19"/>
    <p:sldId id="6015" r:id="rId20"/>
    <p:sldId id="6014" r:id="rId21"/>
    <p:sldId id="6037" r:id="rId22"/>
    <p:sldId id="6033" r:id="rId23"/>
    <p:sldId id="6041" r:id="rId24"/>
    <p:sldId id="6027" r:id="rId25"/>
    <p:sldId id="6042" r:id="rId26"/>
    <p:sldId id="6040" r:id="rId27"/>
    <p:sldId id="6039" r:id="rId28"/>
    <p:sldId id="6028" r:id="rId29"/>
    <p:sldId id="342" r:id="rId30"/>
  </p:sldIdLst>
  <p:sldSz cx="18288000" cy="10287000"/>
  <p:notesSz cx="6858000" cy="9144000"/>
  <p:embeddedFontLst>
    <p:embeddedFont>
      <p:font typeface="Montserrat" pitchFamily="2" charset="77"/>
      <p:regular r:id="rId32"/>
      <p:bold r:id="rId33"/>
      <p:italic r:id="rId34"/>
      <p:boldItalic r:id="rId35"/>
    </p:embeddedFont>
    <p:embeddedFont>
      <p:font typeface="Now" pitchFamily="2" charset="77"/>
      <p:regular r:id="rId36"/>
    </p:embeddedFont>
    <p:embeddedFont>
      <p:font typeface="Now Bold" pitchFamily="2" charset="77"/>
      <p:regular r:id="rId37"/>
      <p:bold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81C8D3"/>
    <a:srgbClr val="C0504D"/>
    <a:srgbClr val="6ABFD3"/>
    <a:srgbClr val="7FACD3"/>
    <a:srgbClr val="8AAAE3"/>
    <a:srgbClr val="E6B565"/>
    <a:srgbClr val="D9AB60"/>
    <a:srgbClr val="D9CA7B"/>
    <a:srgbClr val="FFC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autoAdjust="0"/>
    <p:restoredTop sz="78160" autoAdjust="0"/>
  </p:normalViewPr>
  <p:slideViewPr>
    <p:cSldViewPr>
      <p:cViewPr varScale="1">
        <p:scale>
          <a:sx n="55" d="100"/>
          <a:sy n="55" d="100"/>
        </p:scale>
        <p:origin x="1880" y="200"/>
      </p:cViewPr>
      <p:guideLst>
        <p:guide orient="horz" pos="2160"/>
        <p:guide pos="2880"/>
      </p:guideLst>
    </p:cSldViewPr>
  </p:slideViewPr>
  <p:outlineViewPr>
    <p:cViewPr>
      <p:scale>
        <a:sx n="33" d="100"/>
        <a:sy n="33" d="100"/>
      </p:scale>
      <p:origin x="0" y="0"/>
    </p:cViewPr>
  </p:outlineViewPr>
  <p:notesTextViewPr>
    <p:cViewPr>
      <p:scale>
        <a:sx n="190" d="100"/>
        <a:sy n="190" d="100"/>
      </p:scale>
      <p:origin x="0" y="0"/>
    </p:cViewPr>
  </p:notesTextViewPr>
  <p:notesViewPr>
    <p:cSldViewPr>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043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jp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sv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hyperlink" Target="https://towardsdatascience.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datacamp.com/" TargetMode="External"/><Relationship Id="rId11" Type="http://schemas.openxmlformats.org/officeDocument/2006/relationships/image" Target="../media/image43.svg"/><Relationship Id="rId5" Type="http://schemas.openxmlformats.org/officeDocument/2006/relationships/hyperlink" Target="https://www.codecademy.com/" TargetMode="External"/><Relationship Id="rId10" Type="http://schemas.openxmlformats.org/officeDocument/2006/relationships/image" Target="../media/image42.png"/><Relationship Id="rId4" Type="http://schemas.openxmlformats.org/officeDocument/2006/relationships/hyperlink" Target="https://www.coursera.org/" TargetMode="Externa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885950"/>
            <a:ext cx="6515100" cy="6515100"/>
          </a:xfrm>
          <a:prstGeom prst="rect">
            <a:avLst/>
          </a:prstGeom>
        </p:spPr>
      </p:pic>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70" y="3874313"/>
            <a:ext cx="4695256"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A significant p-value </a:t>
            </a:r>
          </a:p>
          <a:p>
            <a:pPr marL="345440" lvl="1">
              <a:lnSpc>
                <a:spcPts val="4480"/>
              </a:lnSpc>
            </a:pPr>
            <a:r>
              <a:rPr lang="en-US" sz="2800" dirty="0">
                <a:solidFill>
                  <a:srgbClr val="404040"/>
                </a:solidFill>
                <a:latin typeface="Montserrat"/>
              </a:rPr>
              <a:t>supports the rejection of the null hypothesis.</a:t>
            </a:r>
            <a:endParaRPr lang="pt-PT" dirty="0">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8858250" y="3017174"/>
            <a:ext cx="584835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895"/>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the model does not capture the data pattern.</a:t>
            </a:r>
            <a:endParaRPr lang="pt-PT" dirty="0">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Regression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13719653" y="7823332"/>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371600" y="2885251"/>
            <a:ext cx="15468600" cy="4832092"/>
          </a:xfrm>
          <a:prstGeom prst="rect">
            <a:avLst/>
          </a:prstGeom>
          <a:noFill/>
        </p:spPr>
        <p:txBody>
          <a:bodyPr wrap="square" rtlCol="0">
            <a:spAutoFit/>
          </a:bodyPr>
          <a:lstStyle/>
          <a:p>
            <a:pPr marL="514350" indent="-514350">
              <a:buAutoNum type="arabicPeriod"/>
            </a:pPr>
            <a:r>
              <a:rPr lang="en-GB" sz="2800" dirty="0">
                <a:latin typeface="Montserrat" pitchFamily="2" charset="77"/>
              </a:rPr>
              <a:t>In a cross-sectional study, researchers observed that the number of vaccinations a population received was positively associated with the prevalence of certain diseases.</a:t>
            </a:r>
          </a:p>
          <a:p>
            <a:pPr marL="514350" indent="-514350">
              <a:buAutoNum type="arabicPeriod"/>
            </a:pPr>
            <a:endParaRPr lang="en-GB" sz="2800" dirty="0">
              <a:latin typeface="Montserrat" pitchFamily="2" charset="77"/>
            </a:endParaRPr>
          </a:p>
          <a:p>
            <a:pPr marL="514350" indent="-514350">
              <a:buFontTx/>
              <a:buAutoNum type="arabicPeriod"/>
            </a:pPr>
            <a:r>
              <a:rPr lang="en-GB" sz="2800" dirty="0">
                <a:latin typeface="Montserrat" pitchFamily="2" charset="77"/>
              </a:rPr>
              <a:t>In a cohort study, researchers found an inverse (negative) relationship between exercise and prevalence of arthritis in a group of individuals, i.e. less exercise more likely to be diagnosed with arthritis. </a:t>
            </a:r>
          </a:p>
          <a:p>
            <a:endParaRPr lang="en-US" sz="2800" b="1" dirty="0">
              <a:latin typeface="Montserrat" pitchFamily="2" charset="77"/>
            </a:endParaRPr>
          </a:p>
          <a:p>
            <a:r>
              <a:rPr lang="en-US" sz="2800" b="1" dirty="0">
                <a:latin typeface="Montserrat" pitchFamily="2" charset="77"/>
              </a:rPr>
              <a:t>Discuss the two studies above and their conclusion, does vaccination </a:t>
            </a:r>
            <a:r>
              <a:rPr lang="en-US" sz="2800" b="1" i="1" dirty="0">
                <a:latin typeface="Montserrat" pitchFamily="2" charset="77"/>
              </a:rPr>
              <a:t>cause</a:t>
            </a:r>
            <a:r>
              <a:rPr lang="en-US" sz="2800" b="1" dirty="0">
                <a:latin typeface="Montserrat" pitchFamily="2" charset="77"/>
              </a:rPr>
              <a:t> an increase in disease development and does lack of exercise </a:t>
            </a:r>
            <a:r>
              <a:rPr lang="en-US" sz="2800" b="1" i="1" dirty="0">
                <a:latin typeface="Montserrat" pitchFamily="2" charset="77"/>
              </a:rPr>
              <a:t>cause</a:t>
            </a:r>
            <a:r>
              <a:rPr lang="en-US" sz="2800" b="1" dirty="0">
                <a:latin typeface="Montserrat" pitchFamily="2" charset="77"/>
              </a:rPr>
              <a:t> the development of </a:t>
            </a:r>
            <a:r>
              <a:rPr lang="en-GB" sz="2800" b="1" dirty="0">
                <a:latin typeface="Montserrat" pitchFamily="2" charset="77"/>
              </a:rPr>
              <a:t>arthritis? Think about confounders…</a:t>
            </a:r>
            <a:endParaRPr lang="en-US" sz="2800" b="1"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01600" y="6553200"/>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3555" y="8044246"/>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539430"/>
          </a:xfrm>
          <a:prstGeom prst="rect">
            <a:avLst/>
          </a:prstGeom>
          <a:noFill/>
        </p:spPr>
        <p:txBody>
          <a:bodyPr wrap="square" rtlCol="0">
            <a:spAutoFit/>
          </a:bodyPr>
          <a:lstStyle/>
          <a:p>
            <a:pPr marL="514350" indent="-514350">
              <a:buFontTx/>
              <a:buAutoNum type="arabicPeriod"/>
            </a:pPr>
            <a:endParaRPr lang="en-US" sz="2800" dirty="0">
              <a:latin typeface="Montserrat" pitchFamily="2" charset="77"/>
            </a:endParaRPr>
          </a:p>
          <a:p>
            <a:pPr marL="514350" indent="-514350">
              <a:buFontTx/>
              <a:buAutoNum type="arabicPeriod"/>
            </a:pPr>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sp>
        <p:nvSpPr>
          <p:cNvPr id="9" name="Rounded Rectangle 8">
            <a:extLst>
              <a:ext uri="{FF2B5EF4-FFF2-40B4-BE49-F238E27FC236}">
                <a16:creationId xmlns:a16="http://schemas.microsoft.com/office/drawing/2014/main" id="{97D2A999-1A7F-DD8B-A9F3-7191653DA5CC}"/>
              </a:ext>
            </a:extLst>
          </p:cNvPr>
          <p:cNvSpPr/>
          <p:nvPr/>
        </p:nvSpPr>
        <p:spPr>
          <a:xfrm>
            <a:off x="393976" y="2891383"/>
            <a:ext cx="6083024" cy="7162800"/>
          </a:xfrm>
          <a:prstGeom prst="roundRect">
            <a:avLst/>
          </a:prstGeom>
          <a:solidFill>
            <a:srgbClr val="A0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ounded Rectangle 11">
            <a:extLst>
              <a:ext uri="{FF2B5EF4-FFF2-40B4-BE49-F238E27FC236}">
                <a16:creationId xmlns:a16="http://schemas.microsoft.com/office/drawing/2014/main" id="{4C088327-906B-C025-D8B7-CDEA475B5AE8}"/>
              </a:ext>
            </a:extLst>
          </p:cNvPr>
          <p:cNvSpPr/>
          <p:nvPr/>
        </p:nvSpPr>
        <p:spPr>
          <a:xfrm>
            <a:off x="6665722" y="2891381"/>
            <a:ext cx="4800600" cy="7162799"/>
          </a:xfrm>
          <a:prstGeom prst="roundRect">
            <a:avLst/>
          </a:prstGeom>
          <a:solidFill>
            <a:srgbClr val="BFB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ounded Rectangle 20">
            <a:extLst>
              <a:ext uri="{FF2B5EF4-FFF2-40B4-BE49-F238E27FC236}">
                <a16:creationId xmlns:a16="http://schemas.microsoft.com/office/drawing/2014/main" id="{670A6446-33C8-66B8-B280-90B58C4BEC73}"/>
              </a:ext>
            </a:extLst>
          </p:cNvPr>
          <p:cNvSpPr/>
          <p:nvPr/>
        </p:nvSpPr>
        <p:spPr>
          <a:xfrm>
            <a:off x="11649982" y="2867789"/>
            <a:ext cx="6257018" cy="7162799"/>
          </a:xfrm>
          <a:prstGeom prst="roundRect">
            <a:avLst/>
          </a:prstGeom>
          <a:solidFill>
            <a:srgbClr val="FFC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2" name="TextBox 7">
            <a:extLst>
              <a:ext uri="{FF2B5EF4-FFF2-40B4-BE49-F238E27FC236}">
                <a16:creationId xmlns:a16="http://schemas.microsoft.com/office/drawing/2014/main" id="{3FE7C235-E8AB-3B10-AB16-2327C1B3A027}"/>
              </a:ext>
            </a:extLst>
          </p:cNvPr>
          <p:cNvSpPr txBox="1"/>
          <p:nvPr/>
        </p:nvSpPr>
        <p:spPr>
          <a:xfrm>
            <a:off x="1517489" y="3398754"/>
            <a:ext cx="2303878" cy="527901"/>
          </a:xfrm>
          <a:prstGeom prst="rect">
            <a:avLst/>
          </a:prstGeom>
        </p:spPr>
        <p:txBody>
          <a:bodyPr wrap="square" lIns="0" tIns="0" rIns="0" bIns="0" rtlCol="0" anchor="t">
            <a:spAutoFit/>
          </a:bodyPr>
          <a:lstStyle/>
          <a:p>
            <a:pPr marL="345441" lvl="1">
              <a:lnSpc>
                <a:spcPts val="4480"/>
              </a:lnSpc>
            </a:pPr>
            <a:r>
              <a:rPr lang="en-US" sz="3000" b="1" dirty="0">
                <a:solidFill>
                  <a:srgbClr val="404040"/>
                </a:solidFill>
                <a:latin typeface="Montserrat" panose="00000500000000000000" pitchFamily="2" charset="0"/>
              </a:rPr>
              <a:t>COURSES</a:t>
            </a:r>
          </a:p>
        </p:txBody>
      </p:sp>
      <p:sp>
        <p:nvSpPr>
          <p:cNvPr id="23" name="TextBox 7">
            <a:extLst>
              <a:ext uri="{FF2B5EF4-FFF2-40B4-BE49-F238E27FC236}">
                <a16:creationId xmlns:a16="http://schemas.microsoft.com/office/drawing/2014/main" id="{F09B87A1-E602-2FDB-D703-28B2778945E4}"/>
              </a:ext>
            </a:extLst>
          </p:cNvPr>
          <p:cNvSpPr txBox="1"/>
          <p:nvPr/>
        </p:nvSpPr>
        <p:spPr>
          <a:xfrm>
            <a:off x="7086600" y="3291126"/>
            <a:ext cx="3692915" cy="861774"/>
          </a:xfrm>
          <a:prstGeom prst="rect">
            <a:avLst/>
          </a:prstGeom>
        </p:spPr>
        <p:txBody>
          <a:bodyPr wrap="square" lIns="0" tIns="0" rIns="0" bIns="0" rtlCol="0" anchor="t">
            <a:spAutoFit/>
          </a:bodyPr>
          <a:lstStyle/>
          <a:p>
            <a:pPr marL="345441" lvl="1" algn="ctr"/>
            <a:r>
              <a:rPr lang="en-US" sz="2800" b="1" dirty="0">
                <a:solidFill>
                  <a:srgbClr val="404040"/>
                </a:solidFill>
                <a:latin typeface="Montserrat" panose="00000500000000000000" pitchFamily="2" charset="0"/>
              </a:rPr>
              <a:t>DATA SCIENCE </a:t>
            </a:r>
          </a:p>
          <a:p>
            <a:pPr marL="345441" lvl="1" algn="ctr"/>
            <a:r>
              <a:rPr lang="en-US" sz="2800" b="1" dirty="0">
                <a:solidFill>
                  <a:srgbClr val="404040"/>
                </a:solidFill>
                <a:latin typeface="Montserrat" panose="00000500000000000000" pitchFamily="2" charset="0"/>
              </a:rPr>
              <a:t>COLLABORATION</a:t>
            </a:r>
          </a:p>
        </p:txBody>
      </p:sp>
      <p:sp>
        <p:nvSpPr>
          <p:cNvPr id="24" name="TextBox 7">
            <a:extLst>
              <a:ext uri="{FF2B5EF4-FFF2-40B4-BE49-F238E27FC236}">
                <a16:creationId xmlns:a16="http://schemas.microsoft.com/office/drawing/2014/main" id="{F8D18B6F-8E53-58D7-EA26-BBFBA38BF49C}"/>
              </a:ext>
            </a:extLst>
          </p:cNvPr>
          <p:cNvSpPr txBox="1"/>
          <p:nvPr/>
        </p:nvSpPr>
        <p:spPr>
          <a:xfrm>
            <a:off x="12031119" y="3538835"/>
            <a:ext cx="4732881" cy="461665"/>
          </a:xfrm>
          <a:prstGeom prst="rect">
            <a:avLst/>
          </a:prstGeom>
        </p:spPr>
        <p:txBody>
          <a:bodyPr wrap="square" lIns="0" tIns="0" rIns="0" bIns="0" rtlCol="0" anchor="t">
            <a:spAutoFit/>
          </a:bodyPr>
          <a:lstStyle/>
          <a:p>
            <a:pPr marL="345441" lvl="1"/>
            <a:r>
              <a:rPr lang="en-US" sz="3000" b="1" dirty="0">
                <a:solidFill>
                  <a:srgbClr val="404040"/>
                </a:solidFill>
                <a:latin typeface="Montserrat" panose="00000500000000000000" pitchFamily="2" charset="0"/>
              </a:rPr>
              <a:t>ONLINE RESOURCES</a:t>
            </a:r>
          </a:p>
        </p:txBody>
      </p:sp>
      <p:sp>
        <p:nvSpPr>
          <p:cNvPr id="25" name="Shape">
            <a:extLst>
              <a:ext uri="{FF2B5EF4-FFF2-40B4-BE49-F238E27FC236}">
                <a16:creationId xmlns:a16="http://schemas.microsoft.com/office/drawing/2014/main" id="{AFE5B035-561C-01A3-F8AB-46D86D41318A}"/>
              </a:ext>
            </a:extLst>
          </p:cNvPr>
          <p:cNvSpPr>
            <a:spLocks noChangeAspect="1"/>
          </p:cNvSpPr>
          <p:nvPr/>
        </p:nvSpPr>
        <p:spPr>
          <a:xfrm>
            <a:off x="8530387" y="4478299"/>
            <a:ext cx="1223213" cy="589001"/>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404040"/>
          </a:solidFill>
          <a:ln w="12700">
            <a:miter lim="400000"/>
          </a:ln>
        </p:spPr>
        <p:txBody>
          <a:bodyPr lIns="121919" tIns="121919" rIns="121919" bIns="121919"/>
          <a:lstStyle/>
          <a:p>
            <a:endParaRPr/>
          </a:p>
        </p:txBody>
      </p:sp>
      <p:sp>
        <p:nvSpPr>
          <p:cNvPr id="26" name="Shape">
            <a:extLst>
              <a:ext uri="{FF2B5EF4-FFF2-40B4-BE49-F238E27FC236}">
                <a16:creationId xmlns:a16="http://schemas.microsoft.com/office/drawing/2014/main" id="{E85FAB3E-DBEA-4E43-DDAF-477CDE6396CE}"/>
              </a:ext>
            </a:extLst>
          </p:cNvPr>
          <p:cNvSpPr/>
          <p:nvPr/>
        </p:nvSpPr>
        <p:spPr>
          <a:xfrm>
            <a:off x="4075332" y="3370111"/>
            <a:ext cx="877668" cy="642576"/>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404040"/>
          </a:solidFill>
          <a:ln w="12700">
            <a:miter lim="400000"/>
          </a:ln>
        </p:spPr>
        <p:txBody>
          <a:bodyPr lIns="121919" tIns="121919" rIns="121919" bIns="121919"/>
          <a:lstStyle/>
          <a:p>
            <a:endParaRPr>
              <a:solidFill>
                <a:srgbClr val="404040"/>
              </a:solidFill>
            </a:endParaRPr>
          </a:p>
        </p:txBody>
      </p:sp>
      <p:sp>
        <p:nvSpPr>
          <p:cNvPr id="28" name="TextBox 27">
            <a:extLst>
              <a:ext uri="{FF2B5EF4-FFF2-40B4-BE49-F238E27FC236}">
                <a16:creationId xmlns:a16="http://schemas.microsoft.com/office/drawing/2014/main" id="{88AC5575-EAD2-B01F-2B0B-33BF1C448E71}"/>
              </a:ext>
            </a:extLst>
          </p:cNvPr>
          <p:cNvSpPr txBox="1"/>
          <p:nvPr/>
        </p:nvSpPr>
        <p:spPr>
          <a:xfrm>
            <a:off x="806198" y="4468654"/>
            <a:ext cx="5791873" cy="5170646"/>
          </a:xfrm>
          <a:prstGeom prst="rect">
            <a:avLst/>
          </a:prstGeom>
          <a:noFill/>
        </p:spPr>
        <p:txBody>
          <a:bodyPr wrap="square" lIns="91440" tIns="45720" rIns="91440" bIns="45720" rtlCol="0" anchor="t">
            <a:spAutoFit/>
          </a:bodyPr>
          <a:lstStyle/>
          <a:p>
            <a:r>
              <a:rPr lang="en-US" sz="2200" b="1" dirty="0" err="1">
                <a:solidFill>
                  <a:srgbClr val="404040"/>
                </a:solidFill>
                <a:latin typeface="Montserrat" pitchFamily="2" charset="77"/>
                <a:cs typeface="Futura Condensed Medium" panose="020B0602020204020303" pitchFamily="34" charset="-79"/>
              </a:rPr>
              <a:t>HeaDS</a:t>
            </a:r>
            <a:r>
              <a:rPr lang="en-US" sz="2200" b="1" dirty="0">
                <a:solidFill>
                  <a:srgbClr val="404040"/>
                </a:solidFill>
                <a:latin typeface="Montserrat" pitchFamily="2" charset="77"/>
                <a:cs typeface="Futura Condensed Medium" panose="020B0602020204020303" pitchFamily="34" charset="-79"/>
              </a:rPr>
              <a:t>:</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High performance compute.</a:t>
            </a:r>
          </a:p>
          <a:p>
            <a:pPr marL="800100" lvl="1"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Applied health DS analysis</a:t>
            </a: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pPr lvl="1"/>
            <a:endParaRPr lang="en-US" sz="2200" b="1" i="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endParaRPr lang="en-US" sz="2200" b="1" dirty="0">
              <a:solidFill>
                <a:srgbClr val="404040"/>
              </a:solidFill>
              <a:latin typeface="Montserrat" pitchFamily="2" charset="77"/>
              <a:cs typeface="Futura Condensed Medium" panose="020B0602020204020303" pitchFamily="34" charset="-79"/>
            </a:endParaRPr>
          </a:p>
          <a:p>
            <a:r>
              <a:rPr lang="en-US" sz="2200" b="1" dirty="0">
                <a:solidFill>
                  <a:srgbClr val="404040"/>
                </a:solidFill>
                <a:latin typeface="Montserrat" pitchFamily="2" charset="77"/>
                <a:cs typeface="Futura Condensed Medium" panose="020B0602020204020303" pitchFamily="34" charset="-79"/>
              </a:rPr>
              <a:t>Biostatistics</a:t>
            </a:r>
          </a:p>
          <a:p>
            <a:r>
              <a:rPr lang="en-US" sz="2200" b="1" dirty="0">
                <a:solidFill>
                  <a:srgbClr val="404040"/>
                </a:solidFill>
                <a:latin typeface="Montserrat" pitchFamily="2" charset="77"/>
                <a:cs typeface="Futura Condensed Medium" panose="020B0602020204020303" pitchFamily="34" charset="-79"/>
              </a:rPr>
              <a:t>NNF Centers (</a:t>
            </a:r>
            <a:r>
              <a:rPr lang="en-US" sz="2200" b="1" dirty="0" err="1">
                <a:solidFill>
                  <a:srgbClr val="404040"/>
                </a:solidFill>
                <a:latin typeface="Montserrat" pitchFamily="2" charset="77"/>
                <a:cs typeface="Futura Condensed Medium" panose="020B0602020204020303" pitchFamily="34" charset="-79"/>
              </a:rPr>
              <a:t>ReNew</a:t>
            </a:r>
            <a:r>
              <a:rPr lang="en-US" sz="2200" b="1" dirty="0">
                <a:solidFill>
                  <a:srgbClr val="404040"/>
                </a:solidFill>
                <a:latin typeface="Montserrat" pitchFamily="2" charset="77"/>
                <a:cs typeface="Futura Condensed Medium" panose="020B0602020204020303" pitchFamily="34" charset="-79"/>
              </a:rPr>
              <a:t>, CPR)</a:t>
            </a:r>
          </a:p>
          <a:p>
            <a:r>
              <a:rPr lang="en-US" sz="2200" b="1" dirty="0">
                <a:solidFill>
                  <a:srgbClr val="404040"/>
                </a:solidFill>
                <a:latin typeface="Montserrat" pitchFamily="2" charset="77"/>
                <a:cs typeface="Futura Condensed Medium" panose="020B0602020204020303" pitchFamily="34" charset="-79"/>
              </a:rPr>
              <a:t>SUND faculty</a:t>
            </a:r>
            <a:endParaRPr lang="en-DK" sz="2200" b="1" dirty="0">
              <a:solidFill>
                <a:srgbClr val="404040"/>
              </a:solidFill>
              <a:latin typeface="Montserrat" pitchFamily="2" charset="77"/>
            </a:endParaRPr>
          </a:p>
          <a:p>
            <a:pPr lvl="1"/>
            <a:endParaRPr lang="en-US" sz="2200" b="1" i="1" dirty="0">
              <a:solidFill>
                <a:srgbClr val="404040"/>
              </a:solidFill>
              <a:latin typeface="Montserrat" pitchFamily="2" charset="77"/>
              <a:cs typeface="Futura Condensed Medium" panose="020B0602020204020303" pitchFamily="34" charset="-79"/>
            </a:endParaRPr>
          </a:p>
        </p:txBody>
      </p:sp>
      <p:grpSp>
        <p:nvGrpSpPr>
          <p:cNvPr id="1155" name="Group 1154">
            <a:extLst>
              <a:ext uri="{FF2B5EF4-FFF2-40B4-BE49-F238E27FC236}">
                <a16:creationId xmlns:a16="http://schemas.microsoft.com/office/drawing/2014/main" id="{79FD00F8-789E-8584-3215-D73D371FAC8C}"/>
              </a:ext>
            </a:extLst>
          </p:cNvPr>
          <p:cNvGrpSpPr>
            <a:grpSpLocks noChangeAspect="1"/>
          </p:cNvGrpSpPr>
          <p:nvPr/>
        </p:nvGrpSpPr>
        <p:grpSpPr>
          <a:xfrm>
            <a:off x="1690870" y="6057900"/>
            <a:ext cx="3489236" cy="1676400"/>
            <a:chOff x="1326416" y="5669807"/>
            <a:chExt cx="3733812" cy="1793906"/>
          </a:xfrm>
        </p:grpSpPr>
        <p:grpSp>
          <p:nvGrpSpPr>
            <p:cNvPr id="29" name="Group">
              <a:extLst>
                <a:ext uri="{FF2B5EF4-FFF2-40B4-BE49-F238E27FC236}">
                  <a16:creationId xmlns:a16="http://schemas.microsoft.com/office/drawing/2014/main" id="{D824280C-B456-A057-E23B-816F3B13F692}"/>
                </a:ext>
              </a:extLst>
            </p:cNvPr>
            <p:cNvGrpSpPr>
              <a:grpSpLocks noChangeAspect="1"/>
            </p:cNvGrpSpPr>
            <p:nvPr/>
          </p:nvGrpSpPr>
          <p:grpSpPr>
            <a:xfrm>
              <a:off x="1326416" y="6671713"/>
              <a:ext cx="792000" cy="792000"/>
              <a:chOff x="0" y="0"/>
              <a:chExt cx="2334690" cy="2330637"/>
            </a:xfrm>
          </p:grpSpPr>
          <p:sp>
            <p:nvSpPr>
              <p:cNvPr id="30" name="Google Shape;805;p28">
                <a:extLst>
                  <a:ext uri="{FF2B5EF4-FFF2-40B4-BE49-F238E27FC236}">
                    <a16:creationId xmlns:a16="http://schemas.microsoft.com/office/drawing/2014/main" id="{89448401-81E1-757F-6485-1B418448CEB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1" name="Google Shape;806;p28">
                <a:extLst>
                  <a:ext uri="{FF2B5EF4-FFF2-40B4-BE49-F238E27FC236}">
                    <a16:creationId xmlns:a16="http://schemas.microsoft.com/office/drawing/2014/main" id="{1489AA6F-DC07-8560-6F21-546B01474894}"/>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2" name="Shape">
                <a:extLst>
                  <a:ext uri="{FF2B5EF4-FFF2-40B4-BE49-F238E27FC236}">
                    <a16:creationId xmlns:a16="http://schemas.microsoft.com/office/drawing/2014/main" id="{9FFA55C5-D9F6-076B-F86A-29A0379B76D1}"/>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33" name="Arrow 11">
                <a:extLst>
                  <a:ext uri="{FF2B5EF4-FFF2-40B4-BE49-F238E27FC236}">
                    <a16:creationId xmlns:a16="http://schemas.microsoft.com/office/drawing/2014/main" id="{AA207666-1382-09EB-5A8C-7ED89C6C8CF7}"/>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4" name="Arrow 11">
                <a:extLst>
                  <a:ext uri="{FF2B5EF4-FFF2-40B4-BE49-F238E27FC236}">
                    <a16:creationId xmlns:a16="http://schemas.microsoft.com/office/drawing/2014/main" id="{A6015E3B-1D7D-FE69-A693-01DE448677C2}"/>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35" name="Group">
              <a:extLst>
                <a:ext uri="{FF2B5EF4-FFF2-40B4-BE49-F238E27FC236}">
                  <a16:creationId xmlns:a16="http://schemas.microsoft.com/office/drawing/2014/main" id="{2963A23F-736E-48FB-7E37-14D7481C0A0C}"/>
                </a:ext>
              </a:extLst>
            </p:cNvPr>
            <p:cNvGrpSpPr>
              <a:grpSpLocks noChangeAspect="1"/>
            </p:cNvGrpSpPr>
            <p:nvPr/>
          </p:nvGrpSpPr>
          <p:grpSpPr>
            <a:xfrm>
              <a:off x="1329362" y="5764313"/>
              <a:ext cx="792000" cy="792000"/>
              <a:chOff x="0" y="0"/>
              <a:chExt cx="2335221" cy="2330549"/>
            </a:xfrm>
          </p:grpSpPr>
          <p:sp>
            <p:nvSpPr>
              <p:cNvPr id="36" name="Google Shape;815;p28">
                <a:extLst>
                  <a:ext uri="{FF2B5EF4-FFF2-40B4-BE49-F238E27FC236}">
                    <a16:creationId xmlns:a16="http://schemas.microsoft.com/office/drawing/2014/main" id="{EB515C16-BE00-61CC-1C9E-797A339363CA}"/>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37" name="Google Shape;817;p28">
                <a:extLst>
                  <a:ext uri="{FF2B5EF4-FFF2-40B4-BE49-F238E27FC236}">
                    <a16:creationId xmlns:a16="http://schemas.microsoft.com/office/drawing/2014/main" id="{9F59B0FA-A59B-F60F-9089-8E7F0B43A576}"/>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8" name="Google Shape;818;p28">
                <a:extLst>
                  <a:ext uri="{FF2B5EF4-FFF2-40B4-BE49-F238E27FC236}">
                    <a16:creationId xmlns:a16="http://schemas.microsoft.com/office/drawing/2014/main" id="{72E16212-FAA5-0FB9-174B-2DD9B7B48D36}"/>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39" name="Google Shape;819;p28">
                <a:extLst>
                  <a:ext uri="{FF2B5EF4-FFF2-40B4-BE49-F238E27FC236}">
                    <a16:creationId xmlns:a16="http://schemas.microsoft.com/office/drawing/2014/main" id="{500E7A73-17BC-39DA-EE40-5C32F07F8BEF}"/>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0" name="Google Shape;820;p28">
                <a:extLst>
                  <a:ext uri="{FF2B5EF4-FFF2-40B4-BE49-F238E27FC236}">
                    <a16:creationId xmlns:a16="http://schemas.microsoft.com/office/drawing/2014/main" id="{994A7918-C0CB-563E-DE00-E314607585A9}"/>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41" name="Group">
              <a:extLst>
                <a:ext uri="{FF2B5EF4-FFF2-40B4-BE49-F238E27FC236}">
                  <a16:creationId xmlns:a16="http://schemas.microsoft.com/office/drawing/2014/main" id="{FA858AED-57CF-37B3-7E18-24E5B315451E}"/>
                </a:ext>
              </a:extLst>
            </p:cNvPr>
            <p:cNvGrpSpPr>
              <a:grpSpLocks noChangeAspect="1"/>
            </p:cNvGrpSpPr>
            <p:nvPr/>
          </p:nvGrpSpPr>
          <p:grpSpPr>
            <a:xfrm>
              <a:off x="4011052" y="5669807"/>
              <a:ext cx="1049176" cy="1193299"/>
              <a:chOff x="0" y="43350"/>
              <a:chExt cx="2863718" cy="3257098"/>
            </a:xfrm>
          </p:grpSpPr>
          <p:sp>
            <p:nvSpPr>
              <p:cNvPr id="42" name="Google Shape;797;p28">
                <a:extLst>
                  <a:ext uri="{FF2B5EF4-FFF2-40B4-BE49-F238E27FC236}">
                    <a16:creationId xmlns:a16="http://schemas.microsoft.com/office/drawing/2014/main" id="{0C493209-522F-B6EA-B06E-E1AF1E79BF6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3" name="Google Shape;798;p28">
                <a:extLst>
                  <a:ext uri="{FF2B5EF4-FFF2-40B4-BE49-F238E27FC236}">
                    <a16:creationId xmlns:a16="http://schemas.microsoft.com/office/drawing/2014/main" id="{C5E6B4D0-FA96-D6F1-B921-4BCCF1F867D4}"/>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44" name="Google Shape;799;p28">
                <a:extLst>
                  <a:ext uri="{FF2B5EF4-FFF2-40B4-BE49-F238E27FC236}">
                    <a16:creationId xmlns:a16="http://schemas.microsoft.com/office/drawing/2014/main" id="{79AAAD2C-899A-0AD1-DDBA-DEABF1D8E9D4}"/>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45" name="Group">
              <a:extLst>
                <a:ext uri="{FF2B5EF4-FFF2-40B4-BE49-F238E27FC236}">
                  <a16:creationId xmlns:a16="http://schemas.microsoft.com/office/drawing/2014/main" id="{5739DB8E-2562-C2F8-DE73-A18C090A1D89}"/>
                </a:ext>
              </a:extLst>
            </p:cNvPr>
            <p:cNvGrpSpPr>
              <a:grpSpLocks noChangeAspect="1"/>
            </p:cNvGrpSpPr>
            <p:nvPr/>
          </p:nvGrpSpPr>
          <p:grpSpPr>
            <a:xfrm>
              <a:off x="2212419" y="5765669"/>
              <a:ext cx="793377" cy="792000"/>
              <a:chOff x="0" y="0"/>
              <a:chExt cx="2334690" cy="2330637"/>
            </a:xfrm>
          </p:grpSpPr>
          <p:sp>
            <p:nvSpPr>
              <p:cNvPr id="46" name="Google Shape;805;p28">
                <a:extLst>
                  <a:ext uri="{FF2B5EF4-FFF2-40B4-BE49-F238E27FC236}">
                    <a16:creationId xmlns:a16="http://schemas.microsoft.com/office/drawing/2014/main" id="{1BA8134F-3682-33F0-089D-9A76627177F0}"/>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47" name="Shape">
                <a:extLst>
                  <a:ext uri="{FF2B5EF4-FFF2-40B4-BE49-F238E27FC236}">
                    <a16:creationId xmlns:a16="http://schemas.microsoft.com/office/drawing/2014/main" id="{BC1C7D48-49F9-5800-4B6A-0A6140DCBE29}"/>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 name="Shape">
                <a:extLst>
                  <a:ext uri="{FF2B5EF4-FFF2-40B4-BE49-F238E27FC236}">
                    <a16:creationId xmlns:a16="http://schemas.microsoft.com/office/drawing/2014/main" id="{BFCDCA02-3EC5-41E7-E42B-4B14D73B87FC}"/>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9" name="Shape">
                <a:extLst>
                  <a:ext uri="{FF2B5EF4-FFF2-40B4-BE49-F238E27FC236}">
                    <a16:creationId xmlns:a16="http://schemas.microsoft.com/office/drawing/2014/main" id="{4711D71F-117A-5827-DE04-FFBD9F12874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7" name="Shape">
                <a:extLst>
                  <a:ext uri="{FF2B5EF4-FFF2-40B4-BE49-F238E27FC236}">
                    <a16:creationId xmlns:a16="http://schemas.microsoft.com/office/drawing/2014/main" id="{B35AA7AC-4453-9151-F2B5-02B6F70E734A}"/>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8" name="Shape">
                <a:extLst>
                  <a:ext uri="{FF2B5EF4-FFF2-40B4-BE49-F238E27FC236}">
                    <a16:creationId xmlns:a16="http://schemas.microsoft.com/office/drawing/2014/main" id="{D2286477-4584-B25A-2D79-C05F7863BE97}"/>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9" name="Shape">
                <a:extLst>
                  <a:ext uri="{FF2B5EF4-FFF2-40B4-BE49-F238E27FC236}">
                    <a16:creationId xmlns:a16="http://schemas.microsoft.com/office/drawing/2014/main" id="{3E920B8E-ABD3-9B24-D6D5-082C89CC189E}"/>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0" name="Shape">
                <a:extLst>
                  <a:ext uri="{FF2B5EF4-FFF2-40B4-BE49-F238E27FC236}">
                    <a16:creationId xmlns:a16="http://schemas.microsoft.com/office/drawing/2014/main" id="{E14C6809-E7E6-F312-383B-27D762BB2836}"/>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1" name="Shape">
                <a:extLst>
                  <a:ext uri="{FF2B5EF4-FFF2-40B4-BE49-F238E27FC236}">
                    <a16:creationId xmlns:a16="http://schemas.microsoft.com/office/drawing/2014/main" id="{9E55E550-2D0D-762E-3F6E-0FA93F51B324}"/>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2" name="Shape">
                <a:extLst>
                  <a:ext uri="{FF2B5EF4-FFF2-40B4-BE49-F238E27FC236}">
                    <a16:creationId xmlns:a16="http://schemas.microsoft.com/office/drawing/2014/main" id="{F6F71F9E-0E6F-27A7-D64D-BF91C463BA2F}"/>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3" name="Shape">
                <a:extLst>
                  <a:ext uri="{FF2B5EF4-FFF2-40B4-BE49-F238E27FC236}">
                    <a16:creationId xmlns:a16="http://schemas.microsoft.com/office/drawing/2014/main" id="{CE7CD68B-938E-65A8-CF83-9A26079CCE48}"/>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34" name="Group">
              <a:extLst>
                <a:ext uri="{FF2B5EF4-FFF2-40B4-BE49-F238E27FC236}">
                  <a16:creationId xmlns:a16="http://schemas.microsoft.com/office/drawing/2014/main" id="{A29AB463-DB7B-26C6-0B2C-B4923811BBF5}"/>
                </a:ext>
              </a:extLst>
            </p:cNvPr>
            <p:cNvGrpSpPr>
              <a:grpSpLocks noChangeAspect="1"/>
            </p:cNvGrpSpPr>
            <p:nvPr/>
          </p:nvGrpSpPr>
          <p:grpSpPr>
            <a:xfrm>
              <a:off x="3119436" y="5755975"/>
              <a:ext cx="793378" cy="792000"/>
              <a:chOff x="0" y="-1"/>
              <a:chExt cx="2334692" cy="2330639"/>
            </a:xfrm>
          </p:grpSpPr>
          <p:sp>
            <p:nvSpPr>
              <p:cNvPr id="1035" name="Google Shape;805;p28">
                <a:extLst>
                  <a:ext uri="{FF2B5EF4-FFF2-40B4-BE49-F238E27FC236}">
                    <a16:creationId xmlns:a16="http://schemas.microsoft.com/office/drawing/2014/main" id="{2ADB9958-FAD8-2F6D-9D2A-B148AD78F343}"/>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36" name="Rounded Rectangle">
                <a:extLst>
                  <a:ext uri="{FF2B5EF4-FFF2-40B4-BE49-F238E27FC236}">
                    <a16:creationId xmlns:a16="http://schemas.microsoft.com/office/drawing/2014/main" id="{6E17599C-443D-68AC-676D-79F025AAEFF1}"/>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7" name="Rectangle">
                <a:extLst>
                  <a:ext uri="{FF2B5EF4-FFF2-40B4-BE49-F238E27FC236}">
                    <a16:creationId xmlns:a16="http://schemas.microsoft.com/office/drawing/2014/main" id="{3C5D7627-063D-0FB1-95CA-E4003F02D4A6}"/>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8" name="Rounded Rectangle">
                <a:extLst>
                  <a:ext uri="{FF2B5EF4-FFF2-40B4-BE49-F238E27FC236}">
                    <a16:creationId xmlns:a16="http://schemas.microsoft.com/office/drawing/2014/main" id="{7272199F-166A-C01D-4F0C-4EDD429E4E04}"/>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39" name="Rounded Rectangle">
                <a:extLst>
                  <a:ext uri="{FF2B5EF4-FFF2-40B4-BE49-F238E27FC236}">
                    <a16:creationId xmlns:a16="http://schemas.microsoft.com/office/drawing/2014/main" id="{DC8682EA-3D0E-33C5-B38C-EBA3281372DA}"/>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1" name="Rounded Rectangle">
                <a:extLst>
                  <a:ext uri="{FF2B5EF4-FFF2-40B4-BE49-F238E27FC236}">
                    <a16:creationId xmlns:a16="http://schemas.microsoft.com/office/drawing/2014/main" id="{741664B1-EB63-0E6F-5966-ACD0036F5F63}"/>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2" name="Gear">
                <a:extLst>
                  <a:ext uri="{FF2B5EF4-FFF2-40B4-BE49-F238E27FC236}">
                    <a16:creationId xmlns:a16="http://schemas.microsoft.com/office/drawing/2014/main" id="{C0704798-FECC-CA51-0F92-5644982135EE}"/>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78" name="&lt; / &gt;">
                <a:extLst>
                  <a:ext uri="{FF2B5EF4-FFF2-40B4-BE49-F238E27FC236}">
                    <a16:creationId xmlns:a16="http://schemas.microsoft.com/office/drawing/2014/main" id="{DF61BD69-CB79-EFBD-3080-700E52B7CB7C}"/>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79" name="Group 1078">
              <a:extLst>
                <a:ext uri="{FF2B5EF4-FFF2-40B4-BE49-F238E27FC236}">
                  <a16:creationId xmlns:a16="http://schemas.microsoft.com/office/drawing/2014/main" id="{BE101C1C-3C1E-24A9-1F96-85B88385CEED}"/>
                </a:ext>
              </a:extLst>
            </p:cNvPr>
            <p:cNvGrpSpPr>
              <a:grpSpLocks noChangeAspect="1"/>
            </p:cNvGrpSpPr>
            <p:nvPr/>
          </p:nvGrpSpPr>
          <p:grpSpPr>
            <a:xfrm>
              <a:off x="2213795" y="6669721"/>
              <a:ext cx="792000" cy="792000"/>
              <a:chOff x="10482792" y="3784303"/>
              <a:chExt cx="2336801" cy="2332803"/>
            </a:xfrm>
          </p:grpSpPr>
          <p:sp>
            <p:nvSpPr>
              <p:cNvPr id="1080" name="Google Shape;805;p28">
                <a:extLst>
                  <a:ext uri="{FF2B5EF4-FFF2-40B4-BE49-F238E27FC236}">
                    <a16:creationId xmlns:a16="http://schemas.microsoft.com/office/drawing/2014/main" id="{B485D897-B232-CF85-D64F-BFB81D57E794}"/>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81" name="Star">
                <a:extLst>
                  <a:ext uri="{FF2B5EF4-FFF2-40B4-BE49-F238E27FC236}">
                    <a16:creationId xmlns:a16="http://schemas.microsoft.com/office/drawing/2014/main" id="{EB408DD1-BD98-5D8B-7527-02309A3C75DD}"/>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2" name="Star">
                <a:extLst>
                  <a:ext uri="{FF2B5EF4-FFF2-40B4-BE49-F238E27FC236}">
                    <a16:creationId xmlns:a16="http://schemas.microsoft.com/office/drawing/2014/main" id="{A752A646-2BFD-5BFA-B925-24C6C73739F2}"/>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3" name="Star">
                <a:extLst>
                  <a:ext uri="{FF2B5EF4-FFF2-40B4-BE49-F238E27FC236}">
                    <a16:creationId xmlns:a16="http://schemas.microsoft.com/office/drawing/2014/main" id="{C03AC839-F2BD-87F5-D04F-29C1EC78A27C}"/>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4" name="Star">
                <a:extLst>
                  <a:ext uri="{FF2B5EF4-FFF2-40B4-BE49-F238E27FC236}">
                    <a16:creationId xmlns:a16="http://schemas.microsoft.com/office/drawing/2014/main" id="{947DACBE-1BFE-138F-68AB-99139146A01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5" name="Star">
                <a:extLst>
                  <a:ext uri="{FF2B5EF4-FFF2-40B4-BE49-F238E27FC236}">
                    <a16:creationId xmlns:a16="http://schemas.microsoft.com/office/drawing/2014/main" id="{305300D2-6AC5-E581-B812-A316873D0E3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6" name="Star">
                <a:extLst>
                  <a:ext uri="{FF2B5EF4-FFF2-40B4-BE49-F238E27FC236}">
                    <a16:creationId xmlns:a16="http://schemas.microsoft.com/office/drawing/2014/main" id="{469888A0-8830-5D56-13D7-FAE142044771}"/>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7" name="Star">
                <a:extLst>
                  <a:ext uri="{FF2B5EF4-FFF2-40B4-BE49-F238E27FC236}">
                    <a16:creationId xmlns:a16="http://schemas.microsoft.com/office/drawing/2014/main" id="{AE12DDBB-8C1C-3B56-2A6E-9D993BACCCB4}"/>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8" name="Star">
                <a:extLst>
                  <a:ext uri="{FF2B5EF4-FFF2-40B4-BE49-F238E27FC236}">
                    <a16:creationId xmlns:a16="http://schemas.microsoft.com/office/drawing/2014/main" id="{0190C903-EE54-7D9F-156A-ED44CCDBA84D}"/>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89" name="Star">
                <a:extLst>
                  <a:ext uri="{FF2B5EF4-FFF2-40B4-BE49-F238E27FC236}">
                    <a16:creationId xmlns:a16="http://schemas.microsoft.com/office/drawing/2014/main" id="{6C0DDCCC-9F7E-CE98-2AFF-C7A2968A944C}"/>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0" name="Star">
                <a:extLst>
                  <a:ext uri="{FF2B5EF4-FFF2-40B4-BE49-F238E27FC236}">
                    <a16:creationId xmlns:a16="http://schemas.microsoft.com/office/drawing/2014/main" id="{F6E78543-E8A4-A634-568F-CDC7A0FB84B5}"/>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1" name="Star">
                <a:extLst>
                  <a:ext uri="{FF2B5EF4-FFF2-40B4-BE49-F238E27FC236}">
                    <a16:creationId xmlns:a16="http://schemas.microsoft.com/office/drawing/2014/main" id="{413A5BFE-D16C-9A6E-543A-0AFEA51F3FBC}"/>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2" name="Star">
                <a:extLst>
                  <a:ext uri="{FF2B5EF4-FFF2-40B4-BE49-F238E27FC236}">
                    <a16:creationId xmlns:a16="http://schemas.microsoft.com/office/drawing/2014/main" id="{28B4A918-4407-5621-A14F-0A871508F3A1}"/>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3" name="Shape">
                <a:extLst>
                  <a:ext uri="{FF2B5EF4-FFF2-40B4-BE49-F238E27FC236}">
                    <a16:creationId xmlns:a16="http://schemas.microsoft.com/office/drawing/2014/main" id="{AE0CA977-9C92-8BA2-AD8D-F21A9B03B7B4}"/>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124" name="Group 1123">
              <a:extLst>
                <a:ext uri="{FF2B5EF4-FFF2-40B4-BE49-F238E27FC236}">
                  <a16:creationId xmlns:a16="http://schemas.microsoft.com/office/drawing/2014/main" id="{5730C0B5-DEF3-783C-1957-F3CD92A6F1AA}"/>
                </a:ext>
              </a:extLst>
            </p:cNvPr>
            <p:cNvGrpSpPr>
              <a:grpSpLocks noChangeAspect="1"/>
            </p:cNvGrpSpPr>
            <p:nvPr/>
          </p:nvGrpSpPr>
          <p:grpSpPr>
            <a:xfrm>
              <a:off x="3097981" y="6671713"/>
              <a:ext cx="792000" cy="792000"/>
              <a:chOff x="5257302" y="3782304"/>
              <a:chExt cx="2336801" cy="2336801"/>
            </a:xfrm>
          </p:grpSpPr>
          <p:sp>
            <p:nvSpPr>
              <p:cNvPr id="1125" name="Google Shape;805;p28">
                <a:extLst>
                  <a:ext uri="{FF2B5EF4-FFF2-40B4-BE49-F238E27FC236}">
                    <a16:creationId xmlns:a16="http://schemas.microsoft.com/office/drawing/2014/main" id="{AC585517-9083-0714-764D-4B803DAF817D}"/>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126" name="Line">
                <a:extLst>
                  <a:ext uri="{FF2B5EF4-FFF2-40B4-BE49-F238E27FC236}">
                    <a16:creationId xmlns:a16="http://schemas.microsoft.com/office/drawing/2014/main" id="{70D65B4A-E943-B7D6-5D60-7A7A727B6B36}"/>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7" name="Shape">
                <a:extLst>
                  <a:ext uri="{FF2B5EF4-FFF2-40B4-BE49-F238E27FC236}">
                    <a16:creationId xmlns:a16="http://schemas.microsoft.com/office/drawing/2014/main" id="{BD2C1A8F-BBCA-1B36-5329-5026D5D41CBD}"/>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8" name="Rectangle">
                <a:extLst>
                  <a:ext uri="{FF2B5EF4-FFF2-40B4-BE49-F238E27FC236}">
                    <a16:creationId xmlns:a16="http://schemas.microsoft.com/office/drawing/2014/main" id="{1DEC3312-DD3E-6125-AADF-28E335F57292}"/>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9" name="Rectangle">
                <a:extLst>
                  <a:ext uri="{FF2B5EF4-FFF2-40B4-BE49-F238E27FC236}">
                    <a16:creationId xmlns:a16="http://schemas.microsoft.com/office/drawing/2014/main" id="{FF153B7B-0901-B64D-C262-CF604D76129C}"/>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0" name="Rectangle">
                <a:extLst>
                  <a:ext uri="{FF2B5EF4-FFF2-40B4-BE49-F238E27FC236}">
                    <a16:creationId xmlns:a16="http://schemas.microsoft.com/office/drawing/2014/main" id="{E45AFBE3-9523-194C-91E1-23EC9083B945}"/>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1" name="Rectangle">
                <a:extLst>
                  <a:ext uri="{FF2B5EF4-FFF2-40B4-BE49-F238E27FC236}">
                    <a16:creationId xmlns:a16="http://schemas.microsoft.com/office/drawing/2014/main" id="{9B0933F5-F43C-C475-EE5E-3BE38C790DDE}"/>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2" name="Rectangle">
                <a:extLst>
                  <a:ext uri="{FF2B5EF4-FFF2-40B4-BE49-F238E27FC236}">
                    <a16:creationId xmlns:a16="http://schemas.microsoft.com/office/drawing/2014/main" id="{97BF3730-5133-7BF5-F7FA-83B8A7FFFB58}"/>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3" name="Rectangle">
                <a:extLst>
                  <a:ext uri="{FF2B5EF4-FFF2-40B4-BE49-F238E27FC236}">
                    <a16:creationId xmlns:a16="http://schemas.microsoft.com/office/drawing/2014/main" id="{84EF2CAB-12B8-528D-DF89-36AE4BF84170}"/>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4" name="Rectangle">
                <a:extLst>
                  <a:ext uri="{FF2B5EF4-FFF2-40B4-BE49-F238E27FC236}">
                    <a16:creationId xmlns:a16="http://schemas.microsoft.com/office/drawing/2014/main" id="{683CF6D5-37F0-C64C-0AEB-A2204FB2793F}"/>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5" name="Rectangle">
                <a:extLst>
                  <a:ext uri="{FF2B5EF4-FFF2-40B4-BE49-F238E27FC236}">
                    <a16:creationId xmlns:a16="http://schemas.microsoft.com/office/drawing/2014/main" id="{45284989-30D2-11F6-D192-0BBF64D01481}"/>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6" name="Rectangle">
                <a:extLst>
                  <a:ext uri="{FF2B5EF4-FFF2-40B4-BE49-F238E27FC236}">
                    <a16:creationId xmlns:a16="http://schemas.microsoft.com/office/drawing/2014/main" id="{C470BD95-E7AA-9424-C5A3-EE74C83C9FF7}"/>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7" name="Rectangle">
                <a:extLst>
                  <a:ext uri="{FF2B5EF4-FFF2-40B4-BE49-F238E27FC236}">
                    <a16:creationId xmlns:a16="http://schemas.microsoft.com/office/drawing/2014/main" id="{FF06C770-641B-51D6-9637-B0CF24FD4FE8}"/>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8" name="Rectangle">
                <a:extLst>
                  <a:ext uri="{FF2B5EF4-FFF2-40B4-BE49-F238E27FC236}">
                    <a16:creationId xmlns:a16="http://schemas.microsoft.com/office/drawing/2014/main" id="{4FE622CC-B215-5B4F-8506-67679217CED9}"/>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39" name="Rectangle">
                <a:extLst>
                  <a:ext uri="{FF2B5EF4-FFF2-40B4-BE49-F238E27FC236}">
                    <a16:creationId xmlns:a16="http://schemas.microsoft.com/office/drawing/2014/main" id="{99C309B4-8358-F00B-6BBE-815BE9424D63}"/>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0" name="Rectangle">
                <a:extLst>
                  <a:ext uri="{FF2B5EF4-FFF2-40B4-BE49-F238E27FC236}">
                    <a16:creationId xmlns:a16="http://schemas.microsoft.com/office/drawing/2014/main" id="{A35AE469-8776-B8E4-9EB4-314286F6A3F1}"/>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1" name="Rectangle">
                <a:extLst>
                  <a:ext uri="{FF2B5EF4-FFF2-40B4-BE49-F238E27FC236}">
                    <a16:creationId xmlns:a16="http://schemas.microsoft.com/office/drawing/2014/main" id="{E6A1D28B-F666-AC6D-81F6-EFF0E49E72EA}"/>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2" name="Rectangle">
                <a:extLst>
                  <a:ext uri="{FF2B5EF4-FFF2-40B4-BE49-F238E27FC236}">
                    <a16:creationId xmlns:a16="http://schemas.microsoft.com/office/drawing/2014/main" id="{5088CEEB-C484-CAE5-7BB3-2B854D242C27}"/>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3" name="Rectangle">
                <a:extLst>
                  <a:ext uri="{FF2B5EF4-FFF2-40B4-BE49-F238E27FC236}">
                    <a16:creationId xmlns:a16="http://schemas.microsoft.com/office/drawing/2014/main" id="{463C2C33-E85B-54B2-1A0F-F797BAD2F5C1}"/>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4" name="Rectangle">
                <a:extLst>
                  <a:ext uri="{FF2B5EF4-FFF2-40B4-BE49-F238E27FC236}">
                    <a16:creationId xmlns:a16="http://schemas.microsoft.com/office/drawing/2014/main" id="{37395618-32F4-ADF8-36EB-A3A7982E7408}"/>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5" name="Rectangle">
                <a:extLst>
                  <a:ext uri="{FF2B5EF4-FFF2-40B4-BE49-F238E27FC236}">
                    <a16:creationId xmlns:a16="http://schemas.microsoft.com/office/drawing/2014/main" id="{30D2B995-73E5-2295-548B-2707DCD2A0B9}"/>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6" name="Rectangle">
                <a:extLst>
                  <a:ext uri="{FF2B5EF4-FFF2-40B4-BE49-F238E27FC236}">
                    <a16:creationId xmlns:a16="http://schemas.microsoft.com/office/drawing/2014/main" id="{5B7C0C66-C082-F66E-B5F8-52308FADF489}"/>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7" name="Rectangle">
                <a:extLst>
                  <a:ext uri="{FF2B5EF4-FFF2-40B4-BE49-F238E27FC236}">
                    <a16:creationId xmlns:a16="http://schemas.microsoft.com/office/drawing/2014/main" id="{4D89436B-A731-88AD-E280-52D586216019}"/>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8" name="Rectangle">
                <a:extLst>
                  <a:ext uri="{FF2B5EF4-FFF2-40B4-BE49-F238E27FC236}">
                    <a16:creationId xmlns:a16="http://schemas.microsoft.com/office/drawing/2014/main" id="{E6C905AA-9F1F-1924-3EF1-EEC5C46D1A8F}"/>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49" name="Rectangle">
                <a:extLst>
                  <a:ext uri="{FF2B5EF4-FFF2-40B4-BE49-F238E27FC236}">
                    <a16:creationId xmlns:a16="http://schemas.microsoft.com/office/drawing/2014/main" id="{5E5ABEB0-8D93-B91F-A53C-D4ADD3336D0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0" name="Line">
                <a:extLst>
                  <a:ext uri="{FF2B5EF4-FFF2-40B4-BE49-F238E27FC236}">
                    <a16:creationId xmlns:a16="http://schemas.microsoft.com/office/drawing/2014/main" id="{FEE9F643-0845-6DAA-D0EB-0BDD3A8FEF0E}"/>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51" name="Line">
                <a:extLst>
                  <a:ext uri="{FF2B5EF4-FFF2-40B4-BE49-F238E27FC236}">
                    <a16:creationId xmlns:a16="http://schemas.microsoft.com/office/drawing/2014/main" id="{5ADFA14A-03D5-4AFB-FC12-1D27DE1A930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52" name="Group 1151">
              <a:extLst>
                <a:ext uri="{FF2B5EF4-FFF2-40B4-BE49-F238E27FC236}">
                  <a16:creationId xmlns:a16="http://schemas.microsoft.com/office/drawing/2014/main" id="{6A54E11F-F2D9-89FB-890E-6CDB54C40932}"/>
                </a:ext>
              </a:extLst>
            </p:cNvPr>
            <p:cNvGrpSpPr/>
            <p:nvPr/>
          </p:nvGrpSpPr>
          <p:grpSpPr>
            <a:xfrm>
              <a:off x="3985934" y="6669720"/>
              <a:ext cx="792000" cy="792001"/>
              <a:chOff x="640632" y="5730564"/>
              <a:chExt cx="792000" cy="792001"/>
            </a:xfrm>
          </p:grpSpPr>
          <p:pic>
            <p:nvPicPr>
              <p:cNvPr id="1153" name="Picture 2" descr="A circular logo with dna symbols&#10;&#10;Description automatically generated with medium confidence">
                <a:extLst>
                  <a:ext uri="{FF2B5EF4-FFF2-40B4-BE49-F238E27FC236}">
                    <a16:creationId xmlns:a16="http://schemas.microsoft.com/office/drawing/2014/main" id="{A5924267-63AA-E62E-771A-7466687F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54" name="Oval 1153">
                <a:extLst>
                  <a:ext uri="{FF2B5EF4-FFF2-40B4-BE49-F238E27FC236}">
                    <a16:creationId xmlns:a16="http://schemas.microsoft.com/office/drawing/2014/main" id="{C23CD734-88D3-0C8A-275B-AD847DFA0DA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sp>
        <p:nvSpPr>
          <p:cNvPr id="1156" name="TextBox 1155">
            <a:extLst>
              <a:ext uri="{FF2B5EF4-FFF2-40B4-BE49-F238E27FC236}">
                <a16:creationId xmlns:a16="http://schemas.microsoft.com/office/drawing/2014/main" id="{AC77C3D5-2ED1-9B89-9326-9F68CA1EDA74}"/>
              </a:ext>
            </a:extLst>
          </p:cNvPr>
          <p:cNvSpPr txBox="1"/>
          <p:nvPr/>
        </p:nvSpPr>
        <p:spPr>
          <a:xfrm>
            <a:off x="6923474" y="5329454"/>
            <a:ext cx="4156718" cy="3477875"/>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Conferences &amp; seminars on DS</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Matchmaking events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rPr>
              <a:t>Contact relevant depart-</a:t>
            </a:r>
            <a:r>
              <a:rPr lang="en-US" sz="2200" b="1" dirty="0" err="1">
                <a:solidFill>
                  <a:srgbClr val="404040"/>
                </a:solidFill>
                <a:latin typeface="Montserrat" pitchFamily="2" charset="77"/>
                <a:cs typeface="Futura Condensed Medium" panose="020B0602020204020303" pitchFamily="34" charset="-79"/>
              </a:rPr>
              <a:t>ment</a:t>
            </a:r>
            <a:r>
              <a:rPr lang="en-US" sz="2200" b="1" dirty="0">
                <a:solidFill>
                  <a:srgbClr val="404040"/>
                </a:solidFill>
                <a:latin typeface="Montserrat" pitchFamily="2" charset="77"/>
                <a:cs typeface="Futura Condensed Medium" panose="020B0602020204020303" pitchFamily="34" charset="-79"/>
              </a:rPr>
              <a:t>, group, support -and core facility</a:t>
            </a:r>
          </a:p>
          <a:p>
            <a:endParaRPr lang="en-US" sz="2200" b="1" dirty="0">
              <a:solidFill>
                <a:srgbClr val="404040"/>
              </a:solidFill>
              <a:latin typeface="Montserrat" pitchFamily="2" charset="77"/>
              <a:cs typeface="Futura Condensed Medium" panose="020B0602020204020303" pitchFamily="34" charset="-79"/>
            </a:endParaRPr>
          </a:p>
        </p:txBody>
      </p:sp>
      <p:sp>
        <p:nvSpPr>
          <p:cNvPr id="1157" name="TextBox 1156">
            <a:extLst>
              <a:ext uri="{FF2B5EF4-FFF2-40B4-BE49-F238E27FC236}">
                <a16:creationId xmlns:a16="http://schemas.microsoft.com/office/drawing/2014/main" id="{9133124E-9E57-54B2-0318-E96CEC390922}"/>
              </a:ext>
            </a:extLst>
          </p:cNvPr>
          <p:cNvSpPr txBox="1"/>
          <p:nvPr/>
        </p:nvSpPr>
        <p:spPr>
          <a:xfrm>
            <a:off x="11963400" y="4536162"/>
            <a:ext cx="6629400" cy="4493538"/>
          </a:xfrm>
          <a:prstGeom prst="rect">
            <a:avLst/>
          </a:prstGeom>
          <a:noFill/>
        </p:spPr>
        <p:txBody>
          <a:bodyPr wrap="square" lIns="91440" tIns="45720" rIns="91440" bIns="45720" rtlCol="0" anchor="t">
            <a:spAutoFit/>
          </a:bodyPr>
          <a:lstStyle/>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4">
                  <a:extLst>
                    <a:ext uri="{A12FA001-AC4F-418D-AE19-62706E023703}">
                      <ahyp:hlinkClr xmlns:ahyp="http://schemas.microsoft.com/office/drawing/2018/hyperlinkcolor" val="tx"/>
                    </a:ext>
                  </a:extLst>
                </a:hlinkClick>
              </a:rPr>
              <a:t>https://www.coursera.org/</a:t>
            </a:r>
            <a:r>
              <a:rPr lang="en-US" sz="2200" b="1" dirty="0">
                <a:solidFill>
                  <a:srgbClr val="404040"/>
                </a:solidFill>
                <a:latin typeface="Montserrat" pitchFamily="2" charset="77"/>
                <a:cs typeface="Futura Condensed Medium" panose="020B0602020204020303" pitchFamily="34" charset="-79"/>
              </a:rPr>
              <a:t> </a:t>
            </a: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https://www.codecademy.com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6">
                  <a:extLst>
                    <a:ext uri="{A12FA001-AC4F-418D-AE19-62706E023703}">
                      <ahyp:hlinkClr xmlns:ahyp="http://schemas.microsoft.com/office/drawing/2018/hyperlinkcolor" val="tx"/>
                    </a:ext>
                  </a:extLst>
                </a:hlinkClick>
              </a:rPr>
              <a:t>https://www.datacamp.com/</a:t>
            </a:r>
            <a:r>
              <a:rPr lang="en-US" sz="2200" b="1" dirty="0">
                <a:solidFill>
                  <a:srgbClr val="404040"/>
                </a:solidFill>
                <a:latin typeface="Montserrat" pitchFamily="2" charset="77"/>
                <a:cs typeface="Futura Condensed Medium" panose="020B0602020204020303" pitchFamily="34" charset="-79"/>
              </a:rPr>
              <a:t> </a:t>
            </a:r>
          </a:p>
          <a:p>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b="1" dirty="0">
                <a:solidFill>
                  <a:srgbClr val="404040"/>
                </a:solidFill>
                <a:latin typeface="Montserrat" pitchFamily="2" charset="77"/>
                <a:cs typeface="Futura Condensed Medium" panose="020B0602020204020303" pitchFamily="34" charset="-79"/>
                <a:hlinkClick r:id="rId7">
                  <a:extLst>
                    <a:ext uri="{A12FA001-AC4F-418D-AE19-62706E023703}">
                      <ahyp:hlinkClr xmlns:ahyp="http://schemas.microsoft.com/office/drawing/2018/hyperlinkcolor" val="tx"/>
                    </a:ext>
                  </a:extLst>
                </a:hlinkClick>
              </a:rPr>
              <a:t>https://towardsdatascience.com/</a:t>
            </a: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endParaRPr lang="en-US" sz="2200" b="1" dirty="0">
              <a:solidFill>
                <a:srgbClr val="404040"/>
              </a:solidFill>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GB" sz="2200" b="1" dirty="0">
                <a:solidFill>
                  <a:srgbClr val="404040"/>
                </a:solidFill>
                <a:latin typeface="Montserrat" pitchFamily="2" charset="77"/>
              </a:rPr>
              <a:t>Stack Overflow &amp; Reddit </a:t>
            </a:r>
          </a:p>
          <a:p>
            <a:endParaRPr lang="en-GB" sz="2200" b="1" dirty="0">
              <a:solidFill>
                <a:srgbClr val="404040"/>
              </a:solidFill>
              <a:latin typeface="Montserrat" pitchFamily="2" charset="77"/>
            </a:endParaRPr>
          </a:p>
          <a:p>
            <a:pPr marL="342900" indent="-342900">
              <a:buFont typeface="Arial" panose="020B0604020202020204" pitchFamily="34" charset="0"/>
              <a:buChar char="•"/>
            </a:pPr>
            <a:r>
              <a:rPr lang="en-US" sz="2200" b="1" i="1" dirty="0">
                <a:solidFill>
                  <a:srgbClr val="404040"/>
                </a:solidFill>
                <a:latin typeface="Montserrat" pitchFamily="2" charset="77"/>
                <a:cs typeface="Futura Condensed Medium" panose="020B0602020204020303" pitchFamily="34" charset="-79"/>
              </a:rPr>
              <a:t>Books: </a:t>
            </a:r>
          </a:p>
          <a:p>
            <a:r>
              <a:rPr lang="en-US" sz="2200" b="1" i="1" dirty="0">
                <a:solidFill>
                  <a:srgbClr val="404040"/>
                </a:solidFill>
                <a:latin typeface="Montserrat" pitchFamily="2" charset="77"/>
                <a:cs typeface="Futura Condensed Medium" panose="020B0602020204020303" pitchFamily="34" charset="-79"/>
              </a:rPr>
              <a:t>”R for Data Science”</a:t>
            </a:r>
          </a:p>
          <a:p>
            <a:r>
              <a:rPr lang="en-US" sz="2200" b="1" i="1" dirty="0">
                <a:solidFill>
                  <a:srgbClr val="404040"/>
                </a:solidFill>
                <a:latin typeface="Montserrat" pitchFamily="2" charset="77"/>
                <a:cs typeface="Futura Condensed Medium" panose="020B0602020204020303" pitchFamily="34" charset="-79"/>
              </a:rPr>
              <a:t>“</a:t>
            </a:r>
            <a:r>
              <a:rPr lang="en-GB" sz="2200" b="1" i="1" dirty="0">
                <a:solidFill>
                  <a:srgbClr val="404040"/>
                </a:solidFill>
                <a:latin typeface="Montserrat" pitchFamily="2" charset="77"/>
              </a:rPr>
              <a:t>Python Data Science Handbook</a:t>
            </a:r>
            <a:r>
              <a:rPr lang="en-US" sz="2200" b="1" i="1" dirty="0">
                <a:solidFill>
                  <a:srgbClr val="404040"/>
                </a:solidFill>
                <a:latin typeface="Montserrat" pitchFamily="2" charset="77"/>
                <a:cs typeface="Futura Condensed Medium" panose="020B0602020204020303" pitchFamily="34" charset="-79"/>
              </a:rPr>
              <a:t>”, “</a:t>
            </a:r>
            <a:r>
              <a:rPr lang="en-GB" sz="2200" b="1" i="1" dirty="0">
                <a:solidFill>
                  <a:srgbClr val="404040"/>
                </a:solidFill>
                <a:latin typeface="Montserrat" pitchFamily="2" charset="77"/>
              </a:rPr>
              <a:t>Statistics for Health Data Science”</a:t>
            </a:r>
          </a:p>
        </p:txBody>
      </p:sp>
      <p:pic>
        <p:nvPicPr>
          <p:cNvPr id="1158" name="Picture 1157" descr="A blue and black logo&#10;&#10;Description automatically generated">
            <a:extLst>
              <a:ext uri="{FF2B5EF4-FFF2-40B4-BE49-F238E27FC236}">
                <a16:creationId xmlns:a16="http://schemas.microsoft.com/office/drawing/2014/main" id="{05976EF5-5699-3CDA-8E13-2BDE0A927DC5}"/>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160" name="Graphic 1159" descr="Wireless with solid fill">
            <a:extLst>
              <a:ext uri="{FF2B5EF4-FFF2-40B4-BE49-F238E27FC236}">
                <a16:creationId xmlns:a16="http://schemas.microsoft.com/office/drawing/2014/main" id="{482C69A7-B809-0E34-19FF-9432CD7D2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52255" y="3231555"/>
            <a:ext cx="1073745" cy="1073745"/>
          </a:xfrm>
          <a:prstGeom prst="rect">
            <a:avLst/>
          </a:prstGeom>
        </p:spPr>
      </p:pic>
    </p:spTree>
    <p:extLst>
      <p:ext uri="{BB962C8B-B14F-4D97-AF65-F5344CB8AC3E}">
        <p14:creationId xmlns:p14="http://schemas.microsoft.com/office/powerpoint/2010/main" val="330870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B156A35-028B-19BE-7059-F798194BF108}"/>
              </a:ext>
            </a:extLst>
          </p:cNvPr>
          <p:cNvSpPr/>
          <p:nvPr/>
        </p:nvSpPr>
        <p:spPr>
          <a:xfrm>
            <a:off x="914400" y="5981700"/>
            <a:ext cx="9982200" cy="3835594"/>
          </a:xfrm>
          <a:prstGeom prst="roundRect">
            <a:avLst/>
          </a:prstGeom>
          <a:solidFill>
            <a:srgbClr val="81C8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sp>
        <p:nvSpPr>
          <p:cNvPr id="3" name="TextBox 7">
            <a:extLst>
              <a:ext uri="{FF2B5EF4-FFF2-40B4-BE49-F238E27FC236}">
                <a16:creationId xmlns:a16="http://schemas.microsoft.com/office/drawing/2014/main" id="{0A227C01-B9B6-D6DF-119D-FADD93CA4C7F}"/>
              </a:ext>
            </a:extLst>
          </p:cNvPr>
          <p:cNvSpPr txBox="1"/>
          <p:nvPr/>
        </p:nvSpPr>
        <p:spPr>
          <a:xfrm>
            <a:off x="762000" y="3261907"/>
            <a:ext cx="11353800" cy="627960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Could you incorporate more data science in your teaching?</a:t>
            </a: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Take courses and learn yourself</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inspired by colleagues</a:t>
            </a:r>
          </a:p>
          <a:p>
            <a:pPr marL="914400" lvl="1"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Collaborate with colleagues in DS on course materials</a:t>
            </a:r>
          </a:p>
          <a:p>
            <a:pPr lvl="1">
              <a:lnSpc>
                <a:spcPts val="4480"/>
              </a:lnSpc>
            </a:pPr>
            <a:endParaRPr lang="en-US" sz="2400" dirty="0">
              <a:solidFill>
                <a:srgbClr val="404040"/>
              </a:solidFill>
              <a:latin typeface="Montserrat" panose="00000500000000000000" pitchFamily="2" charset="0"/>
            </a:endParaRPr>
          </a:p>
          <a:p>
            <a:pPr marL="914400" lvl="1" indent="-457200">
              <a:lnSpc>
                <a:spcPts val="4480"/>
              </a:lnSpc>
              <a:buFont typeface="Arial" panose="020B0604020202020204" pitchFamily="34" charset="0"/>
              <a:buChar char="•"/>
            </a:pPr>
            <a:r>
              <a:rPr lang="en-US" sz="2400" b="1" dirty="0">
                <a:solidFill>
                  <a:srgbClr val="404040"/>
                </a:solidFill>
                <a:latin typeface="Montserrat" panose="00000500000000000000" pitchFamily="2" charset="0"/>
              </a:rPr>
              <a:t>Start a little at a time:</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Move from Excel </a:t>
            </a:r>
            <a:r>
              <a:rPr lang="en-US" sz="2400" dirty="0">
                <a:solidFill>
                  <a:srgbClr val="404040"/>
                </a:solidFill>
                <a:latin typeface="Montserrat" panose="00000500000000000000" pitchFamily="2" charset="0"/>
                <a:sym typeface="Wingdings" pitchFamily="2" charset="2"/>
              </a:rPr>
              <a:t></a:t>
            </a:r>
            <a:r>
              <a:rPr lang="en-US" sz="2400" dirty="0">
                <a:solidFill>
                  <a:srgbClr val="404040"/>
                </a:solidFill>
                <a:latin typeface="Montserrat" panose="00000500000000000000" pitchFamily="2" charset="0"/>
              </a:rPr>
              <a:t> R or Python</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Think about old analysis and RQs in a new ‘DS light’  </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Encourage your students to explore DS tools (</a:t>
            </a:r>
            <a:r>
              <a:rPr lang="en-US" sz="2400" dirty="0" err="1">
                <a:solidFill>
                  <a:srgbClr val="404040"/>
                </a:solidFill>
                <a:latin typeface="Montserrat" panose="00000500000000000000" pitchFamily="2" charset="0"/>
              </a:rPr>
              <a:t>Github</a:t>
            </a:r>
            <a:r>
              <a:rPr lang="en-US" sz="2400" dirty="0">
                <a:solidFill>
                  <a:srgbClr val="404040"/>
                </a:solidFill>
                <a:latin typeface="Montserrat" panose="00000500000000000000" pitchFamily="2" charset="0"/>
              </a:rPr>
              <a:t>, Programming, HPC)</a:t>
            </a:r>
          </a:p>
          <a:p>
            <a:pPr marL="1371600" lvl="2" indent="-457200">
              <a:lnSpc>
                <a:spcPts val="4480"/>
              </a:lnSpc>
              <a:buFont typeface="Arial" panose="020B0604020202020204" pitchFamily="34" charset="0"/>
              <a:buChar char="•"/>
            </a:pPr>
            <a:r>
              <a:rPr lang="en-US" sz="2400" dirty="0">
                <a:solidFill>
                  <a:srgbClr val="404040"/>
                </a:solidFill>
                <a:latin typeface="Montserrat" panose="00000500000000000000" pitchFamily="2" charset="0"/>
              </a:rPr>
              <a:t>Get familiar with </a:t>
            </a:r>
            <a:r>
              <a:rPr lang="en-US" sz="2400" dirty="0" err="1">
                <a:solidFill>
                  <a:srgbClr val="404040"/>
                </a:solidFill>
                <a:latin typeface="Montserrat" panose="00000500000000000000" pitchFamily="2" charset="0"/>
              </a:rPr>
              <a:t>ChatGPT</a:t>
            </a:r>
            <a:endParaRPr lang="en-US" sz="2400" dirty="0">
              <a:solidFill>
                <a:srgbClr val="404040"/>
              </a:solidFill>
              <a:latin typeface="Montserrat" panose="00000500000000000000" pitchFamily="2" charset="0"/>
            </a:endParaRPr>
          </a:p>
        </p:txBody>
      </p:sp>
      <p:pic>
        <p:nvPicPr>
          <p:cNvPr id="5" name="Picture 4" descr="A yellow and white typewriter&#10;&#10;Description automatically generated">
            <a:extLst>
              <a:ext uri="{FF2B5EF4-FFF2-40B4-BE49-F238E27FC236}">
                <a16:creationId xmlns:a16="http://schemas.microsoft.com/office/drawing/2014/main" id="{34B0B0D3-20D2-1CE5-D2FC-0617169EBF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12"/>
                    </a14:imgEffect>
                    <a14:imgEffect>
                      <a14:saturation sat="56000"/>
                    </a14:imgEffect>
                  </a14:imgLayer>
                </a14:imgProps>
              </a:ext>
              <a:ext uri="{28A0092B-C50C-407E-A947-70E740481C1C}">
                <a14:useLocalDpi xmlns:a14="http://schemas.microsoft.com/office/drawing/2010/main" val="0"/>
              </a:ext>
            </a:extLst>
          </a:blip>
          <a:srcRect l="14655" r="19019"/>
          <a:stretch/>
        </p:blipFill>
        <p:spPr>
          <a:xfrm>
            <a:off x="11561414" y="3361425"/>
            <a:ext cx="6116986" cy="6348315"/>
          </a:xfrm>
          <a:prstGeom prst="rect">
            <a:avLst/>
          </a:prstGeom>
        </p:spPr>
      </p:pic>
      <p:pic>
        <p:nvPicPr>
          <p:cNvPr id="2" name="Picture 1" descr="A blue and black logo&#10;&#10;Description automatically generated">
            <a:extLst>
              <a:ext uri="{FF2B5EF4-FFF2-40B4-BE49-F238E27FC236}">
                <a16:creationId xmlns:a16="http://schemas.microsoft.com/office/drawing/2014/main" id="{3585524F-1F2A-2A29-0F3C-D7F690B6689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442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9435330" y="408613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5005228" y="4704494"/>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9800816" y="4322999"/>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2573000" y="431352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2649200" y="439037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3009900"/>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3607589"/>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2268200" y="5895411"/>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10" name="TextBox 7">
            <a:extLst>
              <a:ext uri="{FF2B5EF4-FFF2-40B4-BE49-F238E27FC236}">
                <a16:creationId xmlns:a16="http://schemas.microsoft.com/office/drawing/2014/main" id="{6E4A525E-8D54-D8D7-EF88-5A1267F14E1C}"/>
              </a:ext>
            </a:extLst>
          </p:cNvPr>
          <p:cNvSpPr txBox="1"/>
          <p:nvPr/>
        </p:nvSpPr>
        <p:spPr>
          <a:xfrm>
            <a:off x="9585311" y="6433506"/>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2533335" y="6099647"/>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15506480" y="6143973"/>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sp>
        <p:nvSpPr>
          <p:cNvPr id="17" name="Freeform 31">
            <a:extLst>
              <a:ext uri="{FF2B5EF4-FFF2-40B4-BE49-F238E27FC236}">
                <a16:creationId xmlns:a16="http://schemas.microsoft.com/office/drawing/2014/main" id="{9477D7CE-BB06-2B7A-0A57-992605AA8CEE}"/>
              </a:ext>
            </a:extLst>
          </p:cNvPr>
          <p:cNvSpPr/>
          <p:nvPr/>
        </p:nvSpPr>
        <p:spPr>
          <a:xfrm>
            <a:off x="9435329" y="8191500"/>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45719" rIns="45719"/>
          <a:lstStyle/>
          <a:p>
            <a:pPr>
              <a:defRPr sz="1400">
                <a:latin typeface="Arial"/>
                <a:ea typeface="Arial"/>
                <a:cs typeface="Arial"/>
                <a:sym typeface="Arial"/>
              </a:defRPr>
            </a:pPr>
            <a:endParaRPr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4936374" y="872490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9805984" y="8412760"/>
            <a:ext cx="3986216"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itchFamily="2" charset="77"/>
              </a:rPr>
              <a:t>Silhouette</a:t>
            </a:r>
          </a:p>
          <a:p>
            <a:pPr marL="688341" lvl="1" indent="-342900">
              <a:buFont typeface="Arial" panose="020B0604020202020204" pitchFamily="34" charset="0"/>
              <a:buChar char="•"/>
            </a:pPr>
            <a:r>
              <a:rPr lang="en-GB" sz="2200" b="1" dirty="0">
                <a:latin typeface="Montserrat" pitchFamily="2" charset="77"/>
              </a:rPr>
              <a:t>Adj. Rand </a:t>
            </a:r>
            <a:r>
              <a:rPr lang="en-GB" sz="2200" b="1" dirty="0" err="1">
                <a:latin typeface="Montserrat" pitchFamily="2" charset="77"/>
              </a:rPr>
              <a:t>Indx</a:t>
            </a:r>
            <a:r>
              <a:rPr lang="en-GB" sz="2200" b="1" dirty="0">
                <a:latin typeface="Montserrat" pitchFamily="2" charset="77"/>
              </a:rPr>
              <a:t>.</a:t>
            </a:r>
            <a:endParaRPr lang="en-US" sz="2200" b="1" dirty="0">
              <a:solidFill>
                <a:srgbClr val="404040"/>
              </a:solidFill>
              <a:latin typeface="Montserrat" pitchFamily="2" charset="77"/>
            </a:endParaRPr>
          </a:p>
          <a:p>
            <a:pPr marL="688341" lvl="1" indent="-342900">
              <a:buFont typeface="Arial" panose="020B0604020202020204" pitchFamily="34" charset="0"/>
              <a:buChar char="•"/>
            </a:pPr>
            <a:r>
              <a:rPr lang="en-US" sz="2200" b="1" dirty="0">
                <a:solidFill>
                  <a:srgbClr val="404040"/>
                </a:solidFill>
                <a:latin typeface="Montserrat" pitchFamily="2" charset="77"/>
              </a:rPr>
              <a:t>Gap statistic</a:t>
            </a:r>
          </a:p>
          <a:p>
            <a:pPr marL="688341" lvl="1" indent="-342900">
              <a:buFont typeface="Arial" panose="020B0604020202020204" pitchFamily="34" charset="0"/>
              <a:buChar char="•"/>
            </a:pPr>
            <a:r>
              <a:rPr lang="en-US" sz="2200"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3098318" y="8420100"/>
            <a:ext cx="1224000" cy="122400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21919" tIns="121919" rIns="121919" bIns="121919"/>
          <a:lstStyle/>
          <a:p>
            <a:endParaRPr/>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on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730434" y="3126944"/>
            <a:ext cx="11396340" cy="5262979"/>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a:t>
            </a:r>
          </a:p>
          <a:p>
            <a:endParaRPr lang="en-US" sz="2800" dirty="0">
              <a:latin typeface="Montserrat"/>
            </a:endParaRPr>
          </a:p>
          <a:p>
            <a:r>
              <a:rPr lang="en-US" sz="2800" dirty="0">
                <a:latin typeface="Montserrat"/>
              </a:rPr>
              <a:t>Discuss what are the benefits and drawbacks of optimizing one over the other in relation to a disease </a:t>
            </a:r>
            <a:r>
              <a:rPr lang="en-US" sz="2800" u="sng" dirty="0">
                <a:latin typeface="Montserrat"/>
              </a:rPr>
              <a:t>screening program</a:t>
            </a:r>
            <a:r>
              <a:rPr lang="en-US" sz="2800" dirty="0">
                <a:latin typeface="Montserrat"/>
              </a:rPr>
              <a:t>? </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37211</TotalTime>
  <Words>3268</Words>
  <Application>Microsoft Macintosh PowerPoint</Application>
  <PresentationFormat>Custom</PresentationFormat>
  <Paragraphs>433</Paragraphs>
  <Slides>26</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Now Bold</vt:lpstr>
      <vt:lpstr>Now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149</cp:revision>
  <dcterms:created xsi:type="dcterms:W3CDTF">2006-08-16T00:00:00Z</dcterms:created>
  <dcterms:modified xsi:type="dcterms:W3CDTF">2024-01-10T09:46:04Z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